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3" r:id="rId1"/>
  </p:sldMasterIdLst>
  <p:sldIdLst>
    <p:sldId id="256" r:id="rId2"/>
    <p:sldId id="288" r:id="rId3"/>
    <p:sldId id="291" r:id="rId4"/>
    <p:sldId id="305" r:id="rId5"/>
    <p:sldId id="314" r:id="rId6"/>
    <p:sldId id="316" r:id="rId7"/>
    <p:sldId id="309" r:id="rId8"/>
    <p:sldId id="315" r:id="rId9"/>
    <p:sldId id="317" r:id="rId10"/>
    <p:sldId id="319" r:id="rId11"/>
    <p:sldId id="318" r:id="rId12"/>
    <p:sldId id="311" r:id="rId13"/>
    <p:sldId id="312" r:id="rId14"/>
    <p:sldId id="313" r:id="rId15"/>
    <p:sldId id="310" r:id="rId16"/>
    <p:sldId id="32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CABB0A-BABF-4C7E-8477-12EA3CC136D8}">
          <p14:sldIdLst>
            <p14:sldId id="256"/>
            <p14:sldId id="288"/>
            <p14:sldId id="291"/>
            <p14:sldId id="305"/>
            <p14:sldId id="314"/>
            <p14:sldId id="316"/>
            <p14:sldId id="309"/>
            <p14:sldId id="315"/>
            <p14:sldId id="317"/>
            <p14:sldId id="319"/>
            <p14:sldId id="318"/>
            <p14:sldId id="311"/>
            <p14:sldId id="312"/>
            <p14:sldId id="313"/>
            <p14:sldId id="310"/>
            <p14:sldId id="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68" d="100"/>
          <a:sy n="68" d="100"/>
        </p:scale>
        <p:origin x="8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944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32491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8A87A34-81AB-432B-8DAE-1953F412C126}" type="datetimeFigureOut">
              <a:rPr lang="en-US" smtClean="0"/>
              <a:pPr/>
              <a:t>8/1/2019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8139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4469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8A87A34-81AB-432B-8DAE-1953F412C126}" type="datetimeFigureOut">
              <a:rPr lang="en-US" smtClean="0"/>
              <a:t>8/1/2019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931989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000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567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791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111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12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616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8A87A34-81AB-432B-8DAE-1953F412C126}" type="datetimeFigureOut">
              <a:rPr lang="en-US" smtClean="0"/>
              <a:pPr/>
              <a:t>8/1/2019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6652858"/>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24B2-BDF5-40AA-A38A-AF59FB9CB729}"/>
              </a:ext>
            </a:extLst>
          </p:cNvPr>
          <p:cNvSpPr>
            <a:spLocks noGrp="1"/>
          </p:cNvSpPr>
          <p:nvPr>
            <p:ph type="ctrTitle"/>
          </p:nvPr>
        </p:nvSpPr>
        <p:spPr>
          <a:xfrm>
            <a:off x="1683169" y="1290074"/>
            <a:ext cx="8825658" cy="3329581"/>
          </a:xfrm>
        </p:spPr>
        <p:txBody>
          <a:bodyPr/>
          <a:lstStyle/>
          <a:p>
            <a:pPr algn="ctr"/>
            <a:r>
              <a:rPr lang="en-US" dirty="0">
                <a:solidFill>
                  <a:schemeClr val="bg1"/>
                </a:solidFill>
                <a:latin typeface="Algerian" panose="04020705040A02060702" pitchFamily="82" charset="0"/>
              </a:rPr>
              <a:t>Jermyn Borough Council Meeting</a:t>
            </a:r>
          </a:p>
        </p:txBody>
      </p:sp>
      <p:sp>
        <p:nvSpPr>
          <p:cNvPr id="3" name="Subtitle 2">
            <a:extLst>
              <a:ext uri="{FF2B5EF4-FFF2-40B4-BE49-F238E27FC236}">
                <a16:creationId xmlns:a16="http://schemas.microsoft.com/office/drawing/2014/main" id="{7A8F3507-449F-432B-8A9F-811E3703F7F7}"/>
              </a:ext>
            </a:extLst>
          </p:cNvPr>
          <p:cNvSpPr>
            <a:spLocks noGrp="1"/>
          </p:cNvSpPr>
          <p:nvPr>
            <p:ph type="subTitle" idx="1"/>
          </p:nvPr>
        </p:nvSpPr>
        <p:spPr>
          <a:xfrm>
            <a:off x="1064464" y="4228514"/>
            <a:ext cx="10063069" cy="782282"/>
          </a:xfrm>
        </p:spPr>
        <p:txBody>
          <a:bodyPr>
            <a:normAutofit/>
          </a:bodyPr>
          <a:lstStyle/>
          <a:p>
            <a:pPr algn="ctr"/>
            <a:r>
              <a:rPr lang="en-US" sz="4000" dirty="0">
                <a:solidFill>
                  <a:schemeClr val="bg1"/>
                </a:solidFill>
              </a:rPr>
              <a:t>08/01/19</a:t>
            </a:r>
          </a:p>
        </p:txBody>
      </p:sp>
    </p:spTree>
    <p:extLst>
      <p:ext uri="{BB962C8B-B14F-4D97-AF65-F5344CB8AC3E}">
        <p14:creationId xmlns:p14="http://schemas.microsoft.com/office/powerpoint/2010/main" val="14647904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D25A5-CB41-4B4E-89D2-827687126DA4}"/>
              </a:ext>
            </a:extLst>
          </p:cNvPr>
          <p:cNvPicPr>
            <a:picLocks noChangeAspect="1"/>
          </p:cNvPicPr>
          <p:nvPr/>
        </p:nvPicPr>
        <p:blipFill>
          <a:blip r:embed="rId2"/>
          <a:stretch>
            <a:fillRect/>
          </a:stretch>
        </p:blipFill>
        <p:spPr>
          <a:xfrm>
            <a:off x="1649145" y="0"/>
            <a:ext cx="8893709" cy="6858000"/>
          </a:xfrm>
          <a:prstGeom prst="rect">
            <a:avLst/>
          </a:prstGeom>
        </p:spPr>
      </p:pic>
    </p:spTree>
    <p:extLst>
      <p:ext uri="{BB962C8B-B14F-4D97-AF65-F5344CB8AC3E}">
        <p14:creationId xmlns:p14="http://schemas.microsoft.com/office/powerpoint/2010/main" val="15668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8D135-8890-4CA9-BFDE-65F4E50A9363}"/>
              </a:ext>
            </a:extLst>
          </p:cNvPr>
          <p:cNvPicPr>
            <a:picLocks noChangeAspect="1"/>
          </p:cNvPicPr>
          <p:nvPr/>
        </p:nvPicPr>
        <p:blipFill>
          <a:blip r:embed="rId2"/>
          <a:stretch>
            <a:fillRect/>
          </a:stretch>
        </p:blipFill>
        <p:spPr>
          <a:xfrm>
            <a:off x="1649145" y="0"/>
            <a:ext cx="8893709" cy="6858000"/>
          </a:xfrm>
          <a:prstGeom prst="rect">
            <a:avLst/>
          </a:prstGeom>
        </p:spPr>
      </p:pic>
    </p:spTree>
    <p:extLst>
      <p:ext uri="{BB962C8B-B14F-4D97-AF65-F5344CB8AC3E}">
        <p14:creationId xmlns:p14="http://schemas.microsoft.com/office/powerpoint/2010/main" val="97511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p:cNvSpPr txBox="1"/>
          <p:nvPr/>
        </p:nvSpPr>
        <p:spPr>
          <a:xfrm>
            <a:off x="0" y="1842868"/>
            <a:ext cx="12192000" cy="4493538"/>
          </a:xfrm>
          <a:prstGeom prst="rect">
            <a:avLst/>
          </a:prstGeom>
          <a:solidFill>
            <a:schemeClr val="bg2"/>
          </a:solidFill>
        </p:spPr>
        <p:txBody>
          <a:bodyPr wrap="square" rtlCol="0">
            <a:spAutoFit/>
          </a:bodyPr>
          <a:lstStyle/>
          <a:p>
            <a:r>
              <a:rPr lang="en-US" b="1" dirty="0">
                <a:solidFill>
                  <a:schemeClr val="bg1"/>
                </a:solidFill>
              </a:rPr>
              <a:t>MS4 is a mandate administered by the DEP.</a:t>
            </a:r>
          </a:p>
          <a:p>
            <a:r>
              <a:rPr lang="en-US" b="1" dirty="0">
                <a:solidFill>
                  <a:schemeClr val="bg1"/>
                </a:solidFill>
              </a:rPr>
              <a:t>The MS4 program requires the MS4 owner/operator to implement a series of programs to reduce the discharge of pollutants from the storm sewer system to the maximum extent practicable in a manner that protects water quality.</a:t>
            </a:r>
          </a:p>
          <a:p>
            <a:r>
              <a:rPr lang="en-US" b="1" dirty="0">
                <a:solidFill>
                  <a:schemeClr val="bg1"/>
                </a:solidFill>
              </a:rPr>
              <a:t>Requirement is to reduce sediment pollution by 10%, phosphorous by 5% and nitrogen by 3% by 2023. </a:t>
            </a:r>
          </a:p>
          <a:p>
            <a:endParaRPr lang="en-US" b="1" dirty="0">
              <a:solidFill>
                <a:schemeClr val="bg1"/>
              </a:solidFill>
            </a:endParaRPr>
          </a:p>
          <a:p>
            <a:r>
              <a:rPr lang="en-US" b="1" dirty="0">
                <a:solidFill>
                  <a:schemeClr val="bg1"/>
                </a:solidFill>
              </a:rPr>
              <a:t>Until recently, not much attention was paid to the program because of the large administrative burden and cost associated with all of the requirements. Regulations were mainly unenforced. KBA was managing the Permits and mapping for the borough, and continues to do so.</a:t>
            </a:r>
          </a:p>
          <a:p>
            <a:endParaRPr lang="en-US" b="1" dirty="0">
              <a:solidFill>
                <a:schemeClr val="bg1"/>
              </a:solidFill>
            </a:endParaRPr>
          </a:p>
          <a:p>
            <a:r>
              <a:rPr lang="en-US" b="1" dirty="0">
                <a:solidFill>
                  <a:schemeClr val="bg1"/>
                </a:solidFill>
              </a:rPr>
              <a:t>Since the implementation of the MS4 committee, we have begun developing the required documentation and programs to comply with the requirements, but we are far from implementing real programs that will result in the required pollutant reduction. These programs, such as street sweeping, creating catch basins, installing rain gardens, flood mitigation projects, and implementing other pollution prevention programs will be costly and will place a heavy burden on the borough.  We will continue applying for grants and implementing low cost items to sustain the program for as long as possible. </a:t>
            </a:r>
          </a:p>
          <a:p>
            <a:endParaRPr lang="en-US" sz="1600" dirty="0"/>
          </a:p>
        </p:txBody>
      </p:sp>
      <p:sp>
        <p:nvSpPr>
          <p:cNvPr id="5" name="TextBox 4"/>
          <p:cNvSpPr txBox="1"/>
          <p:nvPr/>
        </p:nvSpPr>
        <p:spPr>
          <a:xfrm>
            <a:off x="3124200" y="533400"/>
            <a:ext cx="5867400" cy="523220"/>
          </a:xfrm>
          <a:prstGeom prst="rect">
            <a:avLst/>
          </a:prstGeom>
          <a:noFill/>
        </p:spPr>
        <p:txBody>
          <a:bodyPr wrap="square" rtlCol="0">
            <a:spAutoFit/>
          </a:bodyPr>
          <a:lstStyle/>
          <a:p>
            <a:pPr algn="ctr"/>
            <a:r>
              <a:rPr lang="en-US" sz="2800" dirty="0">
                <a:solidFill>
                  <a:schemeClr val="bg1"/>
                </a:solidFill>
              </a:rPr>
              <a:t>MS4 Program Update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1693"/>
            <a:ext cx="12192000" cy="6709529"/>
          </a:xfrm>
          <a:prstGeom prst="rect">
            <a:avLst/>
          </a:prstGeom>
          <a:solidFill>
            <a:schemeClr val="bg2"/>
          </a:solidFill>
        </p:spPr>
        <p:txBody>
          <a:bodyPr wrap="square" rtlCol="0">
            <a:spAutoFit/>
          </a:bodyPr>
          <a:lstStyle/>
          <a:p>
            <a:r>
              <a:rPr lang="en-US" b="1" dirty="0">
                <a:solidFill>
                  <a:schemeClr val="bg1"/>
                </a:solidFill>
              </a:rPr>
              <a:t>In May of 2019, Senator Blake’s office held an informational session on the possibility of organizing a regional approach to the management of MS4. Mayor Fuga, Dan Markey and Kristen Dougherty attended the session. The benefits and downfalls of a County-Wide Stormwater Management Authority were discussed. </a:t>
            </a:r>
          </a:p>
          <a:p>
            <a:endParaRPr lang="en-US" b="1" dirty="0">
              <a:solidFill>
                <a:schemeClr val="bg1"/>
              </a:solidFill>
            </a:endParaRPr>
          </a:p>
          <a:p>
            <a:r>
              <a:rPr lang="en-US" b="1" dirty="0">
                <a:solidFill>
                  <a:schemeClr val="bg1"/>
                </a:solidFill>
              </a:rPr>
              <a:t>It was noted during the session that if this was to move forward, the fee would be assessed County-wide, regardless of if the municipality wished to participate in the program. As a result of that statement, Jermyn will consider all options as more information becomes available. If the fee will be paid by all residents, then we should benefit from having to pay it. </a:t>
            </a:r>
          </a:p>
          <a:p>
            <a:endParaRPr lang="en-US" b="1" dirty="0">
              <a:solidFill>
                <a:schemeClr val="bg1"/>
              </a:solidFill>
            </a:endParaRPr>
          </a:p>
          <a:p>
            <a:r>
              <a:rPr lang="en-US" b="1" dirty="0">
                <a:solidFill>
                  <a:schemeClr val="bg1"/>
                </a:solidFill>
              </a:rPr>
              <a:t>The following information was given as to the next steps:</a:t>
            </a:r>
          </a:p>
          <a:p>
            <a:r>
              <a:rPr lang="en-US" b="1" dirty="0">
                <a:solidFill>
                  <a:schemeClr val="bg1"/>
                </a:solidFill>
              </a:rPr>
              <a:t>Create a Task Force to determine the needs of local government</a:t>
            </a:r>
          </a:p>
          <a:p>
            <a:r>
              <a:rPr lang="en-US" b="1" dirty="0">
                <a:solidFill>
                  <a:schemeClr val="bg1"/>
                </a:solidFill>
              </a:rPr>
              <a:t>Define the financial, administrative, environmental and other benefits of a regional authority</a:t>
            </a:r>
          </a:p>
          <a:p>
            <a:r>
              <a:rPr lang="en-US" b="1" dirty="0">
                <a:solidFill>
                  <a:schemeClr val="bg1"/>
                </a:solidFill>
              </a:rPr>
              <a:t>Hold public meetings</a:t>
            </a:r>
          </a:p>
          <a:p>
            <a:r>
              <a:rPr lang="en-US" b="1" dirty="0">
                <a:solidFill>
                  <a:schemeClr val="bg1"/>
                </a:solidFill>
              </a:rPr>
              <a:t>Perform a feasibility study</a:t>
            </a:r>
          </a:p>
          <a:p>
            <a:r>
              <a:rPr lang="en-US" b="1" dirty="0">
                <a:solidFill>
                  <a:schemeClr val="bg1"/>
                </a:solidFill>
              </a:rPr>
              <a:t>Hold another workshop</a:t>
            </a:r>
          </a:p>
          <a:p>
            <a:endParaRPr lang="en-US" b="1" dirty="0">
              <a:solidFill>
                <a:schemeClr val="bg1"/>
              </a:solidFill>
            </a:endParaRPr>
          </a:p>
          <a:p>
            <a:r>
              <a:rPr lang="en-US" b="1" dirty="0">
                <a:solidFill>
                  <a:schemeClr val="bg1"/>
                </a:solidFill>
              </a:rPr>
              <a:t>If it is decided to move forward, a public hearing will be held on the proposal. </a:t>
            </a:r>
          </a:p>
          <a:p>
            <a:r>
              <a:rPr lang="en-US" b="1" dirty="0">
                <a:solidFill>
                  <a:schemeClr val="bg1"/>
                </a:solidFill>
              </a:rPr>
              <a:t>The county commissioners will need to enact an ordinance to authorize the creation of the authority</a:t>
            </a:r>
          </a:p>
          <a:p>
            <a:r>
              <a:rPr lang="en-US" b="1" dirty="0">
                <a:solidFill>
                  <a:schemeClr val="bg1"/>
                </a:solidFill>
              </a:rPr>
              <a:t>Advisory committees will be established to recommend board members for the commissioners to appoint.</a:t>
            </a:r>
          </a:p>
          <a:p>
            <a:endParaRPr lang="en-US" b="1" dirty="0">
              <a:solidFill>
                <a:schemeClr val="bg1"/>
              </a:solidFill>
            </a:endParaRPr>
          </a:p>
          <a:p>
            <a:r>
              <a:rPr lang="en-US" b="1" dirty="0">
                <a:solidFill>
                  <a:schemeClr val="bg1"/>
                </a:solidFill>
              </a:rPr>
              <a:t>If all of the above items happen,  the timeline from the creation of the authority to implementation will be about a 2 year process.</a:t>
            </a:r>
          </a:p>
          <a:p>
            <a:endParaRPr lang="en-US" b="1" dirty="0">
              <a:solidFill>
                <a:schemeClr val="bg1"/>
              </a:solidFill>
            </a:endParaRPr>
          </a:p>
          <a:p>
            <a:r>
              <a:rPr lang="en-US" b="1" dirty="0">
                <a:solidFill>
                  <a:schemeClr val="bg1"/>
                </a:solidFill>
              </a:rPr>
              <a:t>Since the meeting in May, we have received no updates on any of the next steps listed above.</a:t>
            </a:r>
          </a:p>
          <a:p>
            <a:endParaRPr lang="en-US" sz="1600" b="1" dirty="0">
              <a:solidFill>
                <a:schemeClr val="bg1"/>
              </a:solidFill>
            </a:endParaRPr>
          </a:p>
        </p:txBody>
      </p:sp>
    </p:spTree>
    <p:extLst>
      <p:ext uri="{BB962C8B-B14F-4D97-AF65-F5344CB8AC3E}">
        <p14:creationId xmlns:p14="http://schemas.microsoft.com/office/powerpoint/2010/main" val="358771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6F89C-E1B9-4439-A9C1-4949A1558690}"/>
              </a:ext>
            </a:extLst>
          </p:cNvPr>
          <p:cNvPicPr>
            <a:picLocks noChangeAspect="1"/>
          </p:cNvPicPr>
          <p:nvPr/>
        </p:nvPicPr>
        <p:blipFill>
          <a:blip r:embed="rId2"/>
          <a:stretch>
            <a:fillRect/>
          </a:stretch>
        </p:blipFill>
        <p:spPr>
          <a:xfrm>
            <a:off x="1219200" y="690562"/>
            <a:ext cx="9753600" cy="5476875"/>
          </a:xfrm>
          <a:prstGeom prst="rect">
            <a:avLst/>
          </a:prstGeom>
        </p:spPr>
      </p:pic>
    </p:spTree>
    <p:extLst>
      <p:ext uri="{BB962C8B-B14F-4D97-AF65-F5344CB8AC3E}">
        <p14:creationId xmlns:p14="http://schemas.microsoft.com/office/powerpoint/2010/main" val="80832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40256-C1C3-4370-8CFB-7FDA0C0681FE}"/>
              </a:ext>
            </a:extLst>
          </p:cNvPr>
          <p:cNvPicPr>
            <a:picLocks noChangeAspect="1"/>
          </p:cNvPicPr>
          <p:nvPr/>
        </p:nvPicPr>
        <p:blipFill>
          <a:blip r:embed="rId2"/>
          <a:stretch>
            <a:fillRect/>
          </a:stretch>
        </p:blipFill>
        <p:spPr>
          <a:xfrm>
            <a:off x="1856935" y="0"/>
            <a:ext cx="8440616" cy="6858000"/>
          </a:xfrm>
          <a:prstGeom prst="rect">
            <a:avLst/>
          </a:prstGeom>
        </p:spPr>
      </p:pic>
    </p:spTree>
    <p:extLst>
      <p:ext uri="{BB962C8B-B14F-4D97-AF65-F5344CB8AC3E}">
        <p14:creationId xmlns:p14="http://schemas.microsoft.com/office/powerpoint/2010/main" val="71754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79353-0141-4471-81A4-2EE690278266}"/>
              </a:ext>
            </a:extLst>
          </p:cNvPr>
          <p:cNvPicPr>
            <a:picLocks noChangeAspect="1"/>
          </p:cNvPicPr>
          <p:nvPr/>
        </p:nvPicPr>
        <p:blipFill>
          <a:blip r:embed="rId2"/>
          <a:stretch>
            <a:fillRect/>
          </a:stretch>
        </p:blipFill>
        <p:spPr>
          <a:xfrm>
            <a:off x="1575583" y="0"/>
            <a:ext cx="9439420" cy="6858000"/>
          </a:xfrm>
          <a:prstGeom prst="rect">
            <a:avLst/>
          </a:prstGeom>
        </p:spPr>
      </p:pic>
    </p:spTree>
    <p:extLst>
      <p:ext uri="{BB962C8B-B14F-4D97-AF65-F5344CB8AC3E}">
        <p14:creationId xmlns:p14="http://schemas.microsoft.com/office/powerpoint/2010/main" val="368103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24B2-BDF5-40AA-A38A-AF59FB9CB729}"/>
              </a:ext>
            </a:extLst>
          </p:cNvPr>
          <p:cNvSpPr>
            <a:spLocks noGrp="1"/>
          </p:cNvSpPr>
          <p:nvPr>
            <p:ph type="ctrTitle"/>
          </p:nvPr>
        </p:nvSpPr>
        <p:spPr>
          <a:xfrm>
            <a:off x="1066800" y="384314"/>
            <a:ext cx="9448800" cy="1736752"/>
          </a:xfrm>
        </p:spPr>
        <p:txBody>
          <a:bodyPr>
            <a:normAutofit/>
          </a:bodyPr>
          <a:lstStyle/>
          <a:p>
            <a:pPr algn="ctr"/>
            <a:r>
              <a:rPr lang="en-US" dirty="0">
                <a:solidFill>
                  <a:schemeClr val="bg1"/>
                </a:solidFill>
                <a:latin typeface="Copperplate Gothic Bold" panose="020E0705020206020404" pitchFamily="34" charset="0"/>
              </a:rPr>
              <a:t>Meeting Agenda</a:t>
            </a:r>
          </a:p>
        </p:txBody>
      </p:sp>
      <p:sp>
        <p:nvSpPr>
          <p:cNvPr id="6" name="Rectangle 5">
            <a:extLst>
              <a:ext uri="{FF2B5EF4-FFF2-40B4-BE49-F238E27FC236}">
                <a16:creationId xmlns:a16="http://schemas.microsoft.com/office/drawing/2014/main" id="{283FFAC4-C4C3-40FD-92DA-95DF8E85329E}"/>
              </a:ext>
            </a:extLst>
          </p:cNvPr>
          <p:cNvSpPr/>
          <p:nvPr/>
        </p:nvSpPr>
        <p:spPr>
          <a:xfrm>
            <a:off x="4046732" y="2193952"/>
            <a:ext cx="4893666" cy="4524315"/>
          </a:xfrm>
          <a:prstGeom prst="rect">
            <a:avLst/>
          </a:prstGeom>
        </p:spPr>
        <p:txBody>
          <a:bodyPr wrap="square">
            <a:spAutoFit/>
          </a:bodyPr>
          <a:lstStyle/>
          <a:p>
            <a:pPr lvl="0"/>
            <a:r>
              <a:rPr lang="en-US" sz="1600" b="1" dirty="0">
                <a:solidFill>
                  <a:schemeClr val="bg1"/>
                </a:solidFill>
                <a:latin typeface="Calibri" panose="020F0502020204030204" pitchFamily="34" charset="0"/>
                <a:cs typeface="Calibri" panose="020F0502020204030204" pitchFamily="34" charset="0"/>
              </a:rPr>
              <a:t>Call to Order</a:t>
            </a:r>
          </a:p>
          <a:p>
            <a:pPr lvl="0"/>
            <a:r>
              <a:rPr lang="en-US" sz="1600" b="1" dirty="0">
                <a:solidFill>
                  <a:schemeClr val="bg1"/>
                </a:solidFill>
                <a:latin typeface="Calibri" panose="020F0502020204030204" pitchFamily="34" charset="0"/>
                <a:cs typeface="Calibri" panose="020F0502020204030204" pitchFamily="34" charset="0"/>
              </a:rPr>
              <a:t>Pledge of Allegiance</a:t>
            </a:r>
          </a:p>
          <a:p>
            <a:pPr lvl="0"/>
            <a:r>
              <a:rPr lang="en-US" sz="1600" b="1" dirty="0">
                <a:solidFill>
                  <a:schemeClr val="bg1"/>
                </a:solidFill>
                <a:latin typeface="Calibri" panose="020F0502020204030204" pitchFamily="34" charset="0"/>
                <a:cs typeface="Calibri" panose="020F0502020204030204" pitchFamily="34" charset="0"/>
              </a:rPr>
              <a:t>Roll Call</a:t>
            </a:r>
          </a:p>
          <a:p>
            <a:pPr lvl="0"/>
            <a:r>
              <a:rPr lang="en-US" sz="1600" b="1" dirty="0">
                <a:solidFill>
                  <a:schemeClr val="bg1"/>
                </a:solidFill>
                <a:latin typeface="Calibri" panose="020F0502020204030204" pitchFamily="34" charset="0"/>
                <a:cs typeface="Calibri" panose="020F0502020204030204" pitchFamily="34" charset="0"/>
              </a:rPr>
              <a:t>Previous Meeting Minutes</a:t>
            </a:r>
          </a:p>
          <a:p>
            <a:pPr lvl="0"/>
            <a:r>
              <a:rPr lang="en-US" sz="1600" b="1" dirty="0">
                <a:solidFill>
                  <a:schemeClr val="bg1"/>
                </a:solidFill>
                <a:latin typeface="Calibri" panose="020F0502020204030204" pitchFamily="34" charset="0"/>
                <a:cs typeface="Calibri" panose="020F0502020204030204" pitchFamily="34" charset="0"/>
              </a:rPr>
              <a:t>Treasurer’s Report/Bills Payable</a:t>
            </a:r>
          </a:p>
          <a:p>
            <a:pPr lvl="0"/>
            <a:r>
              <a:rPr lang="en-US" sz="1600" b="1" dirty="0">
                <a:solidFill>
                  <a:schemeClr val="bg1"/>
                </a:solidFill>
                <a:latin typeface="Calibri" panose="020F0502020204030204" pitchFamily="34" charset="0"/>
                <a:cs typeface="Calibri" panose="020F0502020204030204" pitchFamily="34" charset="0"/>
              </a:rPr>
              <a:t>Correspondence</a:t>
            </a:r>
          </a:p>
          <a:p>
            <a:pPr lvl="0"/>
            <a:r>
              <a:rPr lang="en-US" sz="1600" b="1" dirty="0">
                <a:solidFill>
                  <a:schemeClr val="bg1"/>
                </a:solidFill>
                <a:latin typeface="Calibri" panose="020F0502020204030204" pitchFamily="34" charset="0"/>
                <a:cs typeface="Calibri" panose="020F0502020204030204" pitchFamily="34" charset="0"/>
              </a:rPr>
              <a:t>Public Comment</a:t>
            </a:r>
          </a:p>
          <a:p>
            <a:pPr lvl="0"/>
            <a:r>
              <a:rPr lang="en-US" sz="1600" b="1" dirty="0">
                <a:solidFill>
                  <a:schemeClr val="bg1"/>
                </a:solidFill>
                <a:latin typeface="Calibri" panose="020F0502020204030204" pitchFamily="34" charset="0"/>
                <a:cs typeface="Calibri" panose="020F0502020204030204" pitchFamily="34" charset="0"/>
              </a:rPr>
              <a:t>2020 Census Presentation </a:t>
            </a:r>
          </a:p>
          <a:p>
            <a:pPr lvl="0"/>
            <a:r>
              <a:rPr lang="en-US" sz="1600" b="1" dirty="0">
                <a:solidFill>
                  <a:schemeClr val="bg1"/>
                </a:solidFill>
                <a:latin typeface="Calibri" panose="020F0502020204030204" pitchFamily="34" charset="0"/>
                <a:cs typeface="Calibri" panose="020F0502020204030204" pitchFamily="34" charset="0"/>
              </a:rPr>
              <a:t>Insurance Presentation </a:t>
            </a:r>
          </a:p>
          <a:p>
            <a:pPr lvl="0"/>
            <a:r>
              <a:rPr lang="en-US" sz="1600" b="1" dirty="0">
                <a:solidFill>
                  <a:schemeClr val="bg1"/>
                </a:solidFill>
                <a:latin typeface="Calibri" panose="020F0502020204030204" pitchFamily="34" charset="0"/>
                <a:cs typeface="Calibri" panose="020F0502020204030204" pitchFamily="34" charset="0"/>
              </a:rPr>
              <a:t>Reports </a:t>
            </a:r>
          </a:p>
          <a:p>
            <a:pPr lvl="0"/>
            <a:r>
              <a:rPr lang="en-US" sz="1600" b="1" dirty="0">
                <a:solidFill>
                  <a:schemeClr val="bg1"/>
                </a:solidFill>
                <a:latin typeface="Calibri" panose="020F0502020204030204" pitchFamily="34" charset="0"/>
                <a:cs typeface="Calibri" panose="020F0502020204030204" pitchFamily="34" charset="0"/>
              </a:rPr>
              <a:t>Reports of Committees</a:t>
            </a:r>
          </a:p>
          <a:p>
            <a:pPr lvl="0"/>
            <a:r>
              <a:rPr lang="en-US" sz="1600" b="1" dirty="0">
                <a:solidFill>
                  <a:schemeClr val="bg1"/>
                </a:solidFill>
                <a:latin typeface="Calibri" panose="020F0502020204030204" pitchFamily="34" charset="0"/>
                <a:cs typeface="Calibri" panose="020F0502020204030204" pitchFamily="34" charset="0"/>
              </a:rPr>
              <a:t>Borough Flag </a:t>
            </a:r>
          </a:p>
          <a:p>
            <a:pPr lvl="0"/>
            <a:r>
              <a:rPr lang="en-US" sz="1600" b="1" dirty="0">
                <a:solidFill>
                  <a:schemeClr val="bg1"/>
                </a:solidFill>
                <a:latin typeface="Calibri" panose="020F0502020204030204" pitchFamily="34" charset="0"/>
                <a:cs typeface="Calibri" panose="020F0502020204030204" pitchFamily="34" charset="0"/>
              </a:rPr>
              <a:t>Ban from Borough Property </a:t>
            </a:r>
          </a:p>
          <a:p>
            <a:pPr lvl="0"/>
            <a:r>
              <a:rPr lang="en-US" sz="1600" b="1" dirty="0">
                <a:solidFill>
                  <a:schemeClr val="bg1"/>
                </a:solidFill>
                <a:latin typeface="Calibri" panose="020F0502020204030204" pitchFamily="34" charset="0"/>
                <a:cs typeface="Calibri" panose="020F0502020204030204" pitchFamily="34" charset="0"/>
              </a:rPr>
              <a:t>Alternate Parking Ordinance #3-2014 </a:t>
            </a:r>
          </a:p>
          <a:p>
            <a:pPr lvl="0"/>
            <a:r>
              <a:rPr lang="en-US" sz="1600" b="1" dirty="0">
                <a:solidFill>
                  <a:schemeClr val="bg1"/>
                </a:solidFill>
                <a:latin typeface="Calibri" panose="020F0502020204030204" pitchFamily="34" charset="0"/>
                <a:cs typeface="Calibri" panose="020F0502020204030204" pitchFamily="34" charset="0"/>
              </a:rPr>
              <a:t>Woodlands Sewer Grant </a:t>
            </a:r>
          </a:p>
          <a:p>
            <a:pPr lvl="0"/>
            <a:r>
              <a:rPr lang="en-US" sz="1600" b="1" dirty="0">
                <a:solidFill>
                  <a:schemeClr val="bg1"/>
                </a:solidFill>
                <a:latin typeface="Calibri" panose="020F0502020204030204" pitchFamily="34" charset="0"/>
                <a:cs typeface="Calibri" panose="020F0502020204030204" pitchFamily="34" charset="0"/>
              </a:rPr>
              <a:t>Executive Session – Personnel </a:t>
            </a:r>
          </a:p>
          <a:p>
            <a:pPr lvl="0"/>
            <a:r>
              <a:rPr lang="en-US" sz="1600" b="1" dirty="0">
                <a:solidFill>
                  <a:schemeClr val="bg1"/>
                </a:solidFill>
                <a:latin typeface="Calibri" panose="020F0502020204030204" pitchFamily="34" charset="0"/>
                <a:cs typeface="Calibri" panose="020F0502020204030204" pitchFamily="34" charset="0"/>
              </a:rPr>
              <a:t>New Business</a:t>
            </a:r>
          </a:p>
          <a:p>
            <a:pPr lvl="0"/>
            <a:r>
              <a:rPr lang="en-US" sz="1600" b="1" dirty="0">
                <a:solidFill>
                  <a:schemeClr val="bg1"/>
                </a:solidFill>
                <a:latin typeface="Calibri" panose="020F0502020204030204" pitchFamily="34" charset="0"/>
                <a:cs typeface="Calibri" panose="020F0502020204030204" pitchFamily="34" charset="0"/>
              </a:rPr>
              <a:t>Adjournment</a:t>
            </a:r>
          </a:p>
        </p:txBody>
      </p:sp>
    </p:spTree>
    <p:extLst>
      <p:ext uri="{BB962C8B-B14F-4D97-AF65-F5344CB8AC3E}">
        <p14:creationId xmlns:p14="http://schemas.microsoft.com/office/powerpoint/2010/main" val="1799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7AA99-D8AE-4518-AEC4-1F5B0EAEED2C}"/>
              </a:ext>
            </a:extLst>
          </p:cNvPr>
          <p:cNvSpPr>
            <a:spLocks noGrp="1"/>
          </p:cNvSpPr>
          <p:nvPr>
            <p:ph type="title"/>
          </p:nvPr>
        </p:nvSpPr>
        <p:spPr>
          <a:xfrm>
            <a:off x="2431770" y="736349"/>
            <a:ext cx="10018713" cy="727364"/>
          </a:xfrm>
        </p:spPr>
        <p:txBody>
          <a:bodyPr>
            <a:normAutofit/>
          </a:bodyPr>
          <a:lstStyle/>
          <a:p>
            <a:r>
              <a:rPr lang="en-US" dirty="0"/>
              <a:t>Treasurer’s Report</a:t>
            </a:r>
          </a:p>
        </p:txBody>
      </p:sp>
    </p:spTree>
    <p:extLst>
      <p:ext uri="{BB962C8B-B14F-4D97-AF65-F5344CB8AC3E}">
        <p14:creationId xmlns:p14="http://schemas.microsoft.com/office/powerpoint/2010/main" val="39206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0ADB6-F88E-4DA7-9400-867A6D3BAF28}"/>
              </a:ext>
            </a:extLst>
          </p:cNvPr>
          <p:cNvPicPr>
            <a:picLocks noChangeAspect="1"/>
          </p:cNvPicPr>
          <p:nvPr/>
        </p:nvPicPr>
        <p:blipFill>
          <a:blip r:embed="rId2"/>
          <a:stretch>
            <a:fillRect/>
          </a:stretch>
        </p:blipFill>
        <p:spPr>
          <a:xfrm>
            <a:off x="3896751" y="0"/>
            <a:ext cx="5527505" cy="6858000"/>
          </a:xfrm>
          <a:prstGeom prst="rect">
            <a:avLst/>
          </a:prstGeom>
        </p:spPr>
      </p:pic>
    </p:spTree>
    <p:extLst>
      <p:ext uri="{BB962C8B-B14F-4D97-AF65-F5344CB8AC3E}">
        <p14:creationId xmlns:p14="http://schemas.microsoft.com/office/powerpoint/2010/main" val="319944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8AD93-F3A6-4E61-8BCE-693CA78EC157}"/>
              </a:ext>
            </a:extLst>
          </p:cNvPr>
          <p:cNvPicPr>
            <a:picLocks noChangeAspect="1"/>
          </p:cNvPicPr>
          <p:nvPr/>
        </p:nvPicPr>
        <p:blipFill>
          <a:blip r:embed="rId2"/>
          <a:stretch>
            <a:fillRect/>
          </a:stretch>
        </p:blipFill>
        <p:spPr>
          <a:xfrm>
            <a:off x="2173353" y="2405575"/>
            <a:ext cx="8092546" cy="1462673"/>
          </a:xfrm>
          <a:prstGeom prst="rect">
            <a:avLst/>
          </a:prstGeom>
        </p:spPr>
      </p:pic>
    </p:spTree>
    <p:extLst>
      <p:ext uri="{BB962C8B-B14F-4D97-AF65-F5344CB8AC3E}">
        <p14:creationId xmlns:p14="http://schemas.microsoft.com/office/powerpoint/2010/main" val="389149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3341-6F56-432E-B07B-C534B0A17817}"/>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53103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1ED3-53E9-4FA2-B1AB-E3CC14BD6B0F}"/>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86663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45FA0E-B501-4A65-9035-0883759C9E20}"/>
              </a:ext>
            </a:extLst>
          </p:cNvPr>
          <p:cNvPicPr>
            <a:picLocks noChangeAspect="1"/>
          </p:cNvPicPr>
          <p:nvPr/>
        </p:nvPicPr>
        <p:blipFill>
          <a:blip r:embed="rId2"/>
          <a:stretch>
            <a:fillRect/>
          </a:stretch>
        </p:blipFill>
        <p:spPr>
          <a:xfrm>
            <a:off x="1649145" y="0"/>
            <a:ext cx="8893709" cy="6858000"/>
          </a:xfrm>
          <a:prstGeom prst="rect">
            <a:avLst/>
          </a:prstGeom>
        </p:spPr>
      </p:pic>
    </p:spTree>
    <p:extLst>
      <p:ext uri="{BB962C8B-B14F-4D97-AF65-F5344CB8AC3E}">
        <p14:creationId xmlns:p14="http://schemas.microsoft.com/office/powerpoint/2010/main" val="198270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60000"/>
                <a:lumOff val="40000"/>
              </a:schemeClr>
            </a:gs>
            <a:gs pos="100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30CBC-279E-438E-AD79-C0C29FF9F1EF}"/>
              </a:ext>
            </a:extLst>
          </p:cNvPr>
          <p:cNvPicPr>
            <a:picLocks noChangeAspect="1"/>
          </p:cNvPicPr>
          <p:nvPr/>
        </p:nvPicPr>
        <p:blipFill>
          <a:blip r:embed="rId2"/>
          <a:stretch>
            <a:fillRect/>
          </a:stretch>
        </p:blipFill>
        <p:spPr>
          <a:xfrm>
            <a:off x="2159464" y="317329"/>
            <a:ext cx="7873072" cy="5985016"/>
          </a:xfrm>
          <a:prstGeom prst="rect">
            <a:avLst/>
          </a:prstGeom>
        </p:spPr>
      </p:pic>
    </p:spTree>
    <p:extLst>
      <p:ext uri="{BB962C8B-B14F-4D97-AF65-F5344CB8AC3E}">
        <p14:creationId xmlns:p14="http://schemas.microsoft.com/office/powerpoint/2010/main" val="14836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0</TotalTime>
  <Words>541</Words>
  <Application>Microsoft Office PowerPoint</Application>
  <PresentationFormat>Widescreen</PresentationFormat>
  <Paragraphs>48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Algerian</vt:lpstr>
      <vt:lpstr>Calibri</vt:lpstr>
      <vt:lpstr>Copperplate Gothic Bold</vt:lpstr>
      <vt:lpstr>Corbel</vt:lpstr>
      <vt:lpstr>Wingdings</vt:lpstr>
      <vt:lpstr>Banded</vt:lpstr>
      <vt:lpstr>Jermyn Borough Council Meeting</vt:lpstr>
      <vt:lpstr>Meeting Agenda</vt:lpstr>
      <vt:lpstr>Treasurer’s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Jermyn Borough Council Meeting</dc:title>
  <dc:creator>Jermyn Borough</dc:creator>
  <cp:lastModifiedBy>Jermyn Borough</cp:lastModifiedBy>
  <cp:revision>66</cp:revision>
  <dcterms:created xsi:type="dcterms:W3CDTF">2018-10-17T18:19:30Z</dcterms:created>
  <dcterms:modified xsi:type="dcterms:W3CDTF">2019-08-01T18:45:56Z</dcterms:modified>
</cp:coreProperties>
</file>